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Helios Bold" charset="1" panose="020B0704020202020204"/>
      <p:regular r:id="rId22"/>
    </p:embeddedFont>
    <p:embeddedFont>
      <p:font typeface="TT Hoves Bold" charset="1" panose="02000003020000060003"/>
      <p:regular r:id="rId23"/>
    </p:embeddedFont>
    <p:embeddedFont>
      <p:font typeface="Helios" charset="1" panose="020B0504020202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0613385" y="-172147"/>
            <a:ext cx="18562305" cy="8555165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613385" y="1028700"/>
            <a:ext cx="12503082" cy="10287000"/>
            <a:chOff x="0" y="0"/>
            <a:chExt cx="6184570" cy="50883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745" t="0" r="-117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022559" y="6804594"/>
            <a:ext cx="7555842" cy="3482406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6492809"/>
            <a:ext cx="7282512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 Bold"/>
              </a:rPr>
              <a:t>PRESENTED BY: GROUP 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2192" y="278489"/>
            <a:ext cx="13112995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0"/>
              </a:lnSpc>
            </a:pPr>
            <a:r>
              <a:rPr lang="en-US" sz="4700">
                <a:solidFill>
                  <a:srgbClr val="2A2E3A"/>
                </a:solidFill>
                <a:latin typeface="TT Hoves Bold"/>
              </a:rPr>
              <a:t>FACULTY OF ENGINEERING AND TECHNOLOGY DEPARTMENT </a:t>
            </a:r>
          </a:p>
          <a:p>
            <a:pPr algn="ctr">
              <a:lnSpc>
                <a:spcPts val="5640"/>
              </a:lnSpc>
            </a:pPr>
            <a:r>
              <a:rPr lang="en-US" sz="4700">
                <a:solidFill>
                  <a:srgbClr val="2A2E3A"/>
                </a:solidFill>
                <a:latin typeface="TT Hoves Bold"/>
              </a:rPr>
              <a:t> COMPUTER ENGINEERING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12097" y="4871456"/>
            <a:ext cx="11683656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4500">
                <a:solidFill>
                  <a:srgbClr val="A20E20"/>
                </a:solidFill>
                <a:latin typeface="TT Hoves Bold"/>
              </a:rPr>
              <a:t>DESIGN AND IMPLEMENTATION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2192" y="2575931"/>
            <a:ext cx="12303466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0"/>
              </a:lnSpc>
            </a:pPr>
            <a:r>
              <a:rPr lang="en-US" sz="4700">
                <a:solidFill>
                  <a:srgbClr val="2A2E3A"/>
                </a:solidFill>
                <a:latin typeface="TT Hoves Bold"/>
              </a:rPr>
              <a:t>CEF440: Internet Programming and Mobile Programming </a:t>
            </a:r>
          </a:p>
          <a:p>
            <a:pPr algn="ctr">
              <a:lnSpc>
                <a:spcPts val="5640"/>
              </a:lnSpc>
            </a:pPr>
            <a:r>
              <a:rPr lang="en-US" sz="4700">
                <a:solidFill>
                  <a:srgbClr val="2A2E3A"/>
                </a:solidFill>
                <a:latin typeface="TT Hoves Bold"/>
              </a:rPr>
              <a:t>Task 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975374" y="0"/>
            <a:ext cx="10287000" cy="1028700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50093" t="0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53698" y="693896"/>
            <a:ext cx="15145863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A20E20"/>
                </a:solidFill>
                <a:latin typeface="TT Hoves Bold"/>
              </a:rPr>
              <a:t>3. IMPLEMENTATION </a:t>
            </a:r>
          </a:p>
        </p:txBody>
      </p:sp>
      <p:grpSp>
        <p:nvGrpSpPr>
          <p:cNvPr name="Group 5" id="5"/>
          <p:cNvGrpSpPr/>
          <p:nvPr/>
        </p:nvGrpSpPr>
        <p:grpSpPr>
          <a:xfrm rot="-10800000">
            <a:off x="14447117" y="0"/>
            <a:ext cx="7681766" cy="3540443"/>
            <a:chOff x="0" y="0"/>
            <a:chExt cx="406400" cy="1873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86277" y="2169168"/>
            <a:ext cx="1514586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 I.  Technology Used </a:t>
            </a:r>
          </a:p>
        </p:txBody>
      </p:sp>
      <p:grpSp>
        <p:nvGrpSpPr>
          <p:cNvPr name="Group 9" id="9"/>
          <p:cNvGrpSpPr/>
          <p:nvPr/>
        </p:nvGrpSpPr>
        <p:grpSpPr>
          <a:xfrm rot="-5400000">
            <a:off x="1821219" y="3660724"/>
            <a:ext cx="898207" cy="505895"/>
            <a:chOff x="0" y="0"/>
            <a:chExt cx="812800" cy="45779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003664" y="3480284"/>
            <a:ext cx="9504457" cy="771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499">
                <a:solidFill>
                  <a:srgbClr val="2A2E3A"/>
                </a:solidFill>
                <a:latin typeface="Helios Bold"/>
              </a:rPr>
              <a:t>Frontend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74401" y="4454524"/>
            <a:ext cx="9504457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2A2E3A"/>
                </a:solidFill>
                <a:latin typeface="Helios"/>
              </a:rPr>
              <a:t>Programming language: Javascript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74401" y="5467350"/>
            <a:ext cx="9504457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2A2E3A"/>
                </a:solidFill>
                <a:latin typeface="Helios"/>
              </a:rPr>
              <a:t>Framework : REACT NATIVE</a:t>
            </a:r>
          </a:p>
        </p:txBody>
      </p:sp>
      <p:grpSp>
        <p:nvGrpSpPr>
          <p:cNvPr name="Group 15" id="15"/>
          <p:cNvGrpSpPr/>
          <p:nvPr/>
        </p:nvGrpSpPr>
        <p:grpSpPr>
          <a:xfrm rot="-5400000">
            <a:off x="1821219" y="7024312"/>
            <a:ext cx="898207" cy="505895"/>
            <a:chOff x="0" y="0"/>
            <a:chExt cx="812800" cy="45779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415904" y="6843872"/>
            <a:ext cx="9504457" cy="771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499">
                <a:solidFill>
                  <a:srgbClr val="2A2E3A"/>
                </a:solidFill>
                <a:latin typeface="Helios Bold"/>
              </a:rPr>
              <a:t>Backend and Database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174401" y="9040973"/>
            <a:ext cx="9504457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2A2E3A"/>
                </a:solidFill>
                <a:latin typeface="Helios"/>
              </a:rPr>
              <a:t>Framework : SUPERBASED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174401" y="8028147"/>
            <a:ext cx="9504457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2A2E3A"/>
                </a:solidFill>
                <a:latin typeface="Helios"/>
              </a:rPr>
              <a:t>Programming language: Javascript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5768820" y="-2931704"/>
            <a:ext cx="21853498" cy="5455740"/>
            <a:chOff x="0" y="0"/>
            <a:chExt cx="1012092" cy="252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2092" cy="252670"/>
            </a:xfrm>
            <a:custGeom>
              <a:avLst/>
              <a:gdLst/>
              <a:ahLst/>
              <a:cxnLst/>
              <a:rect r="r" b="b" t="t" l="l"/>
              <a:pathLst>
                <a:path h="252670" w="1012092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58092" cy="290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20562" y="1019175"/>
            <a:ext cx="1484687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TT Hoves Bold"/>
              </a:rPr>
              <a:t>II.  Development Environment</a:t>
            </a:r>
          </a:p>
        </p:txBody>
      </p:sp>
      <p:grpSp>
        <p:nvGrpSpPr>
          <p:cNvPr name="Group 6" id="6"/>
          <p:cNvGrpSpPr/>
          <p:nvPr/>
        </p:nvGrpSpPr>
        <p:grpSpPr>
          <a:xfrm rot="-5400000">
            <a:off x="1613422" y="3231964"/>
            <a:ext cx="802247" cy="587966"/>
            <a:chOff x="0" y="0"/>
            <a:chExt cx="812800" cy="595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595700"/>
            </a:xfrm>
            <a:custGeom>
              <a:avLst/>
              <a:gdLst/>
              <a:ahLst/>
              <a:cxnLst/>
              <a:rect r="r" b="b" t="t" l="l"/>
              <a:pathLst>
                <a:path h="595700" w="812800">
                  <a:moveTo>
                    <a:pt x="406400" y="5957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59570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23500"/>
              <a:ext cx="558800" cy="2956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936203" y="3135422"/>
            <a:ext cx="1514586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Tools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360939" y="4056992"/>
            <a:ext cx="9504457" cy="139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2A2E3A"/>
                </a:solidFill>
                <a:latin typeface="Helios Bold"/>
              </a:rPr>
              <a:t>FRONTEND TOOLS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931420" y="4856510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Figma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31420" y="5697886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Virtual studio code (VSCODE)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60939" y="6910736"/>
            <a:ext cx="9504457" cy="139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2A2E3A"/>
                </a:solidFill>
                <a:latin typeface="Helios Bold"/>
              </a:rPr>
              <a:t>BACKEND TOOLS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3931420" y="7920386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Node JS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31420" y="8880475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EXPO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613422" y="3231964"/>
            <a:ext cx="802247" cy="587966"/>
            <a:chOff x="0" y="0"/>
            <a:chExt cx="812800" cy="5957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595700"/>
            </a:xfrm>
            <a:custGeom>
              <a:avLst/>
              <a:gdLst/>
              <a:ahLst/>
              <a:cxnLst/>
              <a:rect r="r" b="b" t="t" l="l"/>
              <a:pathLst>
                <a:path h="595700" w="812800">
                  <a:moveTo>
                    <a:pt x="406400" y="5957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59570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23500"/>
              <a:ext cx="558800" cy="2956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36203" y="3135422"/>
            <a:ext cx="15145863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Setup</a:t>
            </a:r>
          </a:p>
          <a:p>
            <a:pPr algn="l">
              <a:lnSpc>
                <a:spcPts val="60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360939" y="4056992"/>
            <a:ext cx="9504457" cy="139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2A2E3A"/>
                </a:solidFill>
                <a:latin typeface="Helios Bold"/>
              </a:rPr>
              <a:t>FRONTEND TOOLS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931420" y="4856510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Figma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31420" y="5697886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Virtual studio code (VSCODE)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60939" y="6910736"/>
            <a:ext cx="9504457" cy="139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2A2E3A"/>
                </a:solidFill>
                <a:latin typeface="Helios Bold"/>
              </a:rPr>
              <a:t>BACKEND TOOLS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931420" y="7920386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Node JS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31420" y="8880475"/>
            <a:ext cx="9504457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A2E3A"/>
                </a:solidFill>
                <a:latin typeface="Helios"/>
              </a:rPr>
              <a:t>EXPO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859209" y="0"/>
            <a:ext cx="10287000" cy="1028700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50093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4447117" y="0"/>
            <a:ext cx="7681766" cy="3540443"/>
            <a:chOff x="0" y="0"/>
            <a:chExt cx="406400" cy="1873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69255" y="1220863"/>
            <a:ext cx="14157212" cy="6667859"/>
          </a:xfrm>
          <a:custGeom>
            <a:avLst/>
            <a:gdLst/>
            <a:ahLst/>
            <a:cxnLst/>
            <a:rect r="r" b="b" t="t" l="l"/>
            <a:pathLst>
              <a:path h="6667859" w="14157212">
                <a:moveTo>
                  <a:pt x="0" y="0"/>
                </a:moveTo>
                <a:lnTo>
                  <a:pt x="14157212" y="0"/>
                </a:lnTo>
                <a:lnTo>
                  <a:pt x="14157212" y="6667860"/>
                </a:lnTo>
                <a:lnTo>
                  <a:pt x="0" y="6667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9371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74930" y="257175"/>
            <a:ext cx="1514586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C. Code Structure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6277" y="8867775"/>
            <a:ext cx="1514586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D. Summary below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463203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TT Hoves Bold"/>
              </a:rPr>
              <a:t>Resource 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TT Hoves Bold"/>
              </a:rPr>
              <a:t>Page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918835"/>
            <a:ext cx="4306345" cy="333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Helios"/>
              </a:rPr>
              <a:t>Find the magic and fun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Helios"/>
              </a:rPr>
              <a:t>in presenting with Canva Presentations.</a:t>
            </a:r>
            <a:r>
              <a:rPr lang="en-US" sz="2400">
                <a:solidFill>
                  <a:srgbClr val="FFFFFF"/>
                </a:solidFill>
                <a:latin typeface="Helios"/>
              </a:rPr>
              <a:t> Press the following keys while on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Helios"/>
              </a:rPr>
              <a:t>Present mode!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Helios"/>
              </a:rPr>
              <a:t>Delete or hide this page 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Helios"/>
              </a:rPr>
              <a:t>before presenting. 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17956" y="390525"/>
          <a:ext cx="16200752" cy="9505950"/>
        </p:xfrm>
        <a:graphic>
          <a:graphicData uri="http://schemas.openxmlformats.org/drawingml/2006/table">
            <a:tbl>
              <a:tblPr/>
              <a:tblGrid>
                <a:gridCol w="2728987"/>
                <a:gridCol w="2638782"/>
                <a:gridCol w="2428303"/>
                <a:gridCol w="2638782"/>
                <a:gridCol w="5765896"/>
              </a:tblGrid>
              <a:tr h="19088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PART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PROGRAMMING LANGUAGE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FRAMEWORK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TOOLS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USE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55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Frontend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JavaScript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React Native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VS code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Contains all the package for react native and exp.</a:t>
                      </a:r>
                      <a:endParaRPr lang="en-US" sz="1100"/>
                    </a:p>
                    <a:p>
                      <a:pPr algn="l">
                        <a:lnSpc>
                          <a:spcPts val="3920"/>
                        </a:lnSpc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This is where all the codes for the UI elements are written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92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Backend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JavaScript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Node.js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Node.js</a:t>
                      </a:r>
                      <a:endParaRPr lang="en-US" sz="1100"/>
                    </a:p>
                    <a:p>
                      <a:pPr algn="ctr">
                        <a:lnSpc>
                          <a:spcPts val="3920"/>
                        </a:lnSpc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Expo go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Nodejs is where all the packages are being downloaded. </a:t>
                      </a: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It is link to the frontend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92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Database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SQL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Superbase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Superbase</a:t>
                      </a:r>
                      <a:endParaRPr lang="en-US" sz="1100"/>
                    </a:p>
                    <a:p>
                      <a:pPr algn="ctr">
                        <a:lnSpc>
                          <a:spcPts val="3920"/>
                        </a:lnSpc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Expo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Keeps all the images and associate each image to a finder information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029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UI DESIGN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_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_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FIGMA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2A2E3A"/>
                          </a:solidFill>
                          <a:latin typeface="Helios"/>
                        </a:rPr>
                        <a:t>It is use to design the UI element and visual design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A20E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376567"/>
            <a:ext cx="17259300" cy="9286429"/>
            <a:chOff x="0" y="0"/>
            <a:chExt cx="4545659" cy="24458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5659" cy="2445808"/>
            </a:xfrm>
            <a:custGeom>
              <a:avLst/>
              <a:gdLst/>
              <a:ahLst/>
              <a:cxnLst/>
              <a:rect r="r" b="b" t="t" l="l"/>
              <a:pathLst>
                <a:path h="2445808" w="4545659">
                  <a:moveTo>
                    <a:pt x="0" y="0"/>
                  </a:moveTo>
                  <a:lnTo>
                    <a:pt x="4545659" y="0"/>
                  </a:lnTo>
                  <a:lnTo>
                    <a:pt x="4545659" y="2445808"/>
                  </a:lnTo>
                  <a:lnTo>
                    <a:pt x="0" y="244580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45659" cy="2493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664085" y="2649672"/>
            <a:ext cx="13698672" cy="562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2A2E3A"/>
                </a:solidFill>
                <a:latin typeface="Helios"/>
              </a:rPr>
              <a:t> From image recognition and database management to backend and frontend frameworks, each component plays a crucial role in ensuring the system's efficiency, scalability, and user-friendliness. By leveraging these technologies, the system can effectively manage and retrieve missing objects, providing a valuable solution for various applications.  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16895" y="906174"/>
            <a:ext cx="15145863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A20E20"/>
                </a:solidFill>
                <a:latin typeface="TT Hoves Bold"/>
              </a:rPr>
              <a:t>4. CONCLUSION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15916"/>
            <a:stretch>
              <a:fillRect/>
            </a:stretch>
          </p:blipFill>
          <p:spPr>
            <a:xfrm flipH="false" flipV="false">
              <a:off x="0" y="0"/>
              <a:ext cx="12128500" cy="67945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0897" t="0" r="0" b="25079"/>
            <a:stretch>
              <a:fillRect/>
            </a:stretch>
          </p:blipFill>
          <p:spPr>
            <a:xfrm flipH="false" flipV="false">
              <a:off x="12255500" y="0"/>
              <a:ext cx="12128500" cy="67945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0" t="7958" r="0" b="7958"/>
            <a:stretch>
              <a:fillRect/>
            </a:stretch>
          </p:blipFill>
          <p:spPr>
            <a:xfrm flipH="false" flipV="false">
              <a:off x="0" y="6921500"/>
              <a:ext cx="12128500" cy="6794500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5"/>
            <a:srcRect l="0" t="7958" r="0" b="7958"/>
            <a:stretch>
              <a:fillRect/>
            </a:stretch>
          </p:blipFill>
          <p:spPr>
            <a:xfrm flipH="false" flipV="false">
              <a:off x="12255500" y="6921500"/>
              <a:ext cx="12128500" cy="67945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6512262" y="3072577"/>
            <a:ext cx="5263476" cy="4141845"/>
            <a:chOff x="0" y="0"/>
            <a:chExt cx="1298489" cy="10217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98489" cy="1021785"/>
            </a:xfrm>
            <a:custGeom>
              <a:avLst/>
              <a:gdLst/>
              <a:ahLst/>
              <a:cxnLst/>
              <a:rect r="r" b="b" t="t" l="l"/>
              <a:pathLst>
                <a:path h="1021785" w="1298489">
                  <a:moveTo>
                    <a:pt x="649245" y="0"/>
                  </a:moveTo>
                  <a:lnTo>
                    <a:pt x="1298489" y="203200"/>
                  </a:lnTo>
                  <a:lnTo>
                    <a:pt x="1298489" y="818585"/>
                  </a:lnTo>
                  <a:lnTo>
                    <a:pt x="649245" y="1021785"/>
                  </a:lnTo>
                  <a:lnTo>
                    <a:pt x="0" y="818585"/>
                  </a:lnTo>
                  <a:lnTo>
                    <a:pt x="0" y="203200"/>
                  </a:lnTo>
                  <a:lnTo>
                    <a:pt x="649245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111125"/>
              <a:ext cx="1298489" cy="770960"/>
            </a:xfrm>
            <a:prstGeom prst="rect">
              <a:avLst/>
            </a:prstGeom>
          </p:spPr>
          <p:txBody>
            <a:bodyPr anchor="ctr" rtlCol="false" tIns="40519" lIns="40519" bIns="40519" rIns="40519"/>
            <a:lstStyle/>
            <a:p>
              <a:pPr algn="ctr">
                <a:lnSpc>
                  <a:spcPts val="1674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791289" y="4194576"/>
            <a:ext cx="4705422" cy="1802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4328">
                <a:solidFill>
                  <a:srgbClr val="FFFFFF"/>
                </a:solidFill>
                <a:latin typeface="Helios Bold"/>
              </a:rPr>
              <a:t>THANK</a:t>
            </a:r>
          </a:p>
          <a:p>
            <a:pPr algn="ctr">
              <a:lnSpc>
                <a:spcPts val="8377"/>
              </a:lnSpc>
            </a:pPr>
            <a:r>
              <a:rPr lang="en-US" sz="5984">
                <a:solidFill>
                  <a:srgbClr val="FFFFFF"/>
                </a:solidFill>
                <a:latin typeface="Helios Bold"/>
              </a:rPr>
              <a:t>YOU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388743" y="8741816"/>
            <a:ext cx="7510515" cy="1032967"/>
            <a:chOff x="0" y="0"/>
            <a:chExt cx="11133897" cy="15313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133897" cy="1531313"/>
            </a:xfrm>
            <a:custGeom>
              <a:avLst/>
              <a:gdLst/>
              <a:ahLst/>
              <a:cxnLst/>
              <a:rect r="r" b="b" t="t" l="l"/>
              <a:pathLst>
                <a:path h="1531313" w="11133897">
                  <a:moveTo>
                    <a:pt x="30924" y="0"/>
                  </a:moveTo>
                  <a:lnTo>
                    <a:pt x="11102973" y="0"/>
                  </a:lnTo>
                  <a:cubicBezTo>
                    <a:pt x="11120051" y="0"/>
                    <a:pt x="11133897" y="13845"/>
                    <a:pt x="11133897" y="30924"/>
                  </a:cubicBezTo>
                  <a:lnTo>
                    <a:pt x="11133897" y="1500389"/>
                  </a:lnTo>
                  <a:cubicBezTo>
                    <a:pt x="11133897" y="1517468"/>
                    <a:pt x="11120051" y="1531313"/>
                    <a:pt x="11102973" y="1531313"/>
                  </a:cubicBezTo>
                  <a:lnTo>
                    <a:pt x="30924" y="1531313"/>
                  </a:lnTo>
                  <a:cubicBezTo>
                    <a:pt x="13845" y="1531313"/>
                    <a:pt x="0" y="1517468"/>
                    <a:pt x="0" y="1500389"/>
                  </a:cubicBezTo>
                  <a:lnTo>
                    <a:pt x="0" y="30924"/>
                  </a:lnTo>
                  <a:cubicBezTo>
                    <a:pt x="0" y="13845"/>
                    <a:pt x="13845" y="0"/>
                    <a:pt x="30924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2A2E3A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1133897" cy="1569413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2A2E3A"/>
                  </a:solidFill>
                  <a:latin typeface="Helios"/>
                </a:rPr>
                <a:t>Drag and drop your photo or video! Click the sample photo or video and delete. Select yours from the uploads tab, drag, and then drop inside the frame!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28410" y="0"/>
            <a:ext cx="12259590" cy="2566292"/>
          </a:xfrm>
          <a:custGeom>
            <a:avLst/>
            <a:gdLst/>
            <a:ahLst/>
            <a:cxnLst/>
            <a:rect r="r" b="b" t="t" l="l"/>
            <a:pathLst>
              <a:path h="2566292" w="12259590">
                <a:moveTo>
                  <a:pt x="0" y="0"/>
                </a:moveTo>
                <a:lnTo>
                  <a:pt x="12259590" y="0"/>
                </a:lnTo>
                <a:lnTo>
                  <a:pt x="12259590" y="2566292"/>
                </a:lnTo>
                <a:lnTo>
                  <a:pt x="0" y="2566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8576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4734748" y="1926084"/>
            <a:ext cx="7555842" cy="3482406"/>
            <a:chOff x="0" y="0"/>
            <a:chExt cx="406400" cy="1873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-3474224" y="-804401"/>
            <a:ext cx="13253936" cy="3370693"/>
            <a:chOff x="0" y="0"/>
            <a:chExt cx="736505" cy="1873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-587050" y="4654184"/>
          <a:ext cx="6615460" cy="5067300"/>
        </p:xfrm>
        <a:graphic>
          <a:graphicData uri="http://schemas.openxmlformats.org/drawingml/2006/table">
            <a:tbl>
              <a:tblPr/>
              <a:tblGrid>
                <a:gridCol w="1947366"/>
                <a:gridCol w="4668094"/>
              </a:tblGrid>
              <a:tr h="9906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2A2E3A"/>
                          </a:solidFill>
                          <a:latin typeface="Helios Bold"/>
                        </a:rPr>
                        <a:t>INTRODUCTION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a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OBJECTIVES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20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b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Diagrammatical Representation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c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Diagram eplanation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4678616" y="4773796"/>
          <a:ext cx="7479588" cy="4681808"/>
        </p:xfrm>
        <a:graphic>
          <a:graphicData uri="http://schemas.openxmlformats.org/drawingml/2006/table">
            <a:tbl>
              <a:tblPr/>
              <a:tblGrid>
                <a:gridCol w="1947366"/>
                <a:gridCol w="5532222"/>
              </a:tblGrid>
              <a:tr h="9906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2A2E3A"/>
                          </a:solidFill>
                          <a:latin typeface="Helios Bold"/>
                        </a:rPr>
                        <a:t>UI / UX DESIGNS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87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a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Introduction and Wireframing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87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b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Ui elements and color choice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87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c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Visual design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486408" y="640209"/>
            <a:ext cx="466937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TT Hoves Bold"/>
              </a:rPr>
              <a:t>Agenda</a:t>
            </a:r>
          </a:p>
        </p:txBody>
      </p: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11397160" y="4773796"/>
          <a:ext cx="7479588" cy="4638675"/>
        </p:xfrm>
        <a:graphic>
          <a:graphicData uri="http://schemas.openxmlformats.org/drawingml/2006/table">
            <a:tbl>
              <a:tblPr/>
              <a:tblGrid>
                <a:gridCol w="1947366"/>
                <a:gridCol w="5532222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479"/>
                        </a:lnSpc>
                        <a:defRPr/>
                      </a:pPr>
                      <a:r>
                        <a:rPr lang="en-US" sz="3199">
                          <a:solidFill>
                            <a:srgbClr val="2A2E3A"/>
                          </a:solidFill>
                          <a:latin typeface="Helios Bold"/>
                        </a:rPr>
                        <a:t>IMPLEMENTATION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a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Technology Used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b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Developmet Environment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c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Code structure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03903" y="0"/>
            <a:ext cx="6188300" cy="10287000"/>
          </a:xfrm>
          <a:custGeom>
            <a:avLst/>
            <a:gdLst/>
            <a:ahLst/>
            <a:cxnLst/>
            <a:rect r="r" b="b" t="t" l="l"/>
            <a:pathLst>
              <a:path h="10287000" w="6188300">
                <a:moveTo>
                  <a:pt x="0" y="0"/>
                </a:moveTo>
                <a:lnTo>
                  <a:pt x="6188300" y="0"/>
                </a:lnTo>
                <a:lnTo>
                  <a:pt x="61883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082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34874" y="385762"/>
            <a:ext cx="8463237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</a:pPr>
            <a:r>
              <a:rPr lang="en-US" sz="8499">
                <a:solidFill>
                  <a:srgbClr val="A20E20"/>
                </a:solidFill>
                <a:latin typeface="TT Hoves Bold"/>
              </a:rPr>
              <a:t>1. OBJECTIVE </a:t>
            </a:r>
          </a:p>
        </p:txBody>
      </p:sp>
      <p:grpSp>
        <p:nvGrpSpPr>
          <p:cNvPr name="Group 4" id="4"/>
          <p:cNvGrpSpPr/>
          <p:nvPr/>
        </p:nvGrpSpPr>
        <p:grpSpPr>
          <a:xfrm rot="-5400000">
            <a:off x="6230678" y="3331782"/>
            <a:ext cx="551923" cy="310858"/>
            <a:chOff x="0" y="0"/>
            <a:chExt cx="812800" cy="4577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236514" y="3145899"/>
            <a:ext cx="6577716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2A2E3A"/>
                </a:solidFill>
                <a:latin typeface="Helios Bold"/>
              </a:rPr>
              <a:t>UI Design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20177" y="6791039"/>
            <a:ext cx="6577716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2A2E3A"/>
                </a:solidFill>
                <a:latin typeface="Helios Bold"/>
              </a:rPr>
              <a:t>Implementation</a:t>
            </a:r>
          </a:p>
        </p:txBody>
      </p:sp>
      <p:grpSp>
        <p:nvGrpSpPr>
          <p:cNvPr name="Group 9" id="9"/>
          <p:cNvGrpSpPr/>
          <p:nvPr/>
        </p:nvGrpSpPr>
        <p:grpSpPr>
          <a:xfrm rot="-5400000">
            <a:off x="6114341" y="6976922"/>
            <a:ext cx="551923" cy="310858"/>
            <a:chOff x="0" y="0"/>
            <a:chExt cx="812800" cy="45779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814230" y="9258300"/>
            <a:ext cx="5765006" cy="1028700"/>
            <a:chOff x="0" y="0"/>
            <a:chExt cx="1049690" cy="18730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910449" y="1981757"/>
            <a:ext cx="10716819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2A2E3A"/>
                </a:solidFill>
                <a:latin typeface="Helios"/>
              </a:rPr>
              <a:t>The report is divided into 2 major parts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36442" y="3972986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Introduction and Wireframing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36442" y="4944536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UI elements and colour choice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36442" y="5808640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Virtual design 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136442" y="7732163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Technologies Used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136442" y="8589413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Development Environment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136442" y="9467850"/>
            <a:ext cx="10716819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A2E3A"/>
                </a:solidFill>
                <a:latin typeface="Helios"/>
              </a:rPr>
              <a:t>Code Structure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87623" y="9258300"/>
            <a:ext cx="5765006" cy="1028700"/>
            <a:chOff x="0" y="0"/>
            <a:chExt cx="104969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784191" y="273119"/>
            <a:ext cx="15080946" cy="10271459"/>
            <a:chOff x="0" y="0"/>
            <a:chExt cx="5475623" cy="37293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blipFill>
              <a:blip r:embed="rId2"/>
              <a:stretch>
                <a:fillRect l="-800" t="0" r="-2028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485775"/>
            <a:ext cx="12627597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A20E20"/>
                </a:solidFill>
                <a:latin typeface="TT Hoves Bold"/>
              </a:rPr>
              <a:t>2. UI/UX DESIGN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52523" y="3274812"/>
            <a:ext cx="10603774" cy="239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</a:rPr>
              <a:t>Wireframing is a simple visual guide that focus on the layout, structure, and basic functionality of the UI without delving into design details like colours, graphics, or fonts</a:t>
            </a:r>
          </a:p>
        </p:txBody>
      </p:sp>
      <p:grpSp>
        <p:nvGrpSpPr>
          <p:cNvPr name="Group 10" id="10"/>
          <p:cNvGrpSpPr/>
          <p:nvPr/>
        </p:nvGrpSpPr>
        <p:grpSpPr>
          <a:xfrm rot="-10800000">
            <a:off x="14447117" y="-331087"/>
            <a:ext cx="7681766" cy="3540443"/>
            <a:chOff x="0" y="0"/>
            <a:chExt cx="406400" cy="18730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1636167" y="3465153"/>
            <a:ext cx="522656" cy="294374"/>
            <a:chOff x="0" y="0"/>
            <a:chExt cx="812800" cy="45779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5400000">
            <a:off x="1629776" y="7386877"/>
            <a:ext cx="551923" cy="310858"/>
            <a:chOff x="0" y="0"/>
            <a:chExt cx="812800" cy="45779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044683" y="1693662"/>
            <a:ext cx="1424665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A.   Introduction and Wireframing 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52523" y="7185172"/>
            <a:ext cx="10603774" cy="118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</a:rPr>
              <a:t> In this report, we have provided the Low-Fidelity Wireframes.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3198" y="8939213"/>
            <a:ext cx="14841604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20"/>
              </a:lnSpc>
            </a:pPr>
            <a:r>
              <a:rPr lang="en-US" sz="4100">
                <a:solidFill>
                  <a:srgbClr val="A20E20"/>
                </a:solidFill>
                <a:latin typeface="TT Hoves Bold"/>
              </a:rPr>
              <a:t>DIAGRAMATICAL REPRESENTATION OF WIREFRAMING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028700" y="-2358590"/>
            <a:ext cx="21853498" cy="5455740"/>
            <a:chOff x="0" y="0"/>
            <a:chExt cx="1012092" cy="252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2092" cy="252670"/>
            </a:xfrm>
            <a:custGeom>
              <a:avLst/>
              <a:gdLst/>
              <a:ahLst/>
              <a:cxnLst/>
              <a:rect r="r" b="b" t="t" l="l"/>
              <a:pathLst>
                <a:path h="252670" w="1012092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58092" cy="290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6258005" y="-88241"/>
            <a:ext cx="15118279" cy="3185392"/>
            <a:chOff x="0" y="0"/>
            <a:chExt cx="1216146" cy="2562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16146" cy="256240"/>
            </a:xfrm>
            <a:custGeom>
              <a:avLst/>
              <a:gdLst/>
              <a:ahLst/>
              <a:cxnLst/>
              <a:rect r="r" b="b" t="t" l="l"/>
              <a:pathLst>
                <a:path h="256240" w="1216146">
                  <a:moveTo>
                    <a:pt x="203200" y="0"/>
                  </a:moveTo>
                  <a:lnTo>
                    <a:pt x="1012946" y="0"/>
                  </a:lnTo>
                  <a:lnTo>
                    <a:pt x="1216146" y="256240"/>
                  </a:lnTo>
                  <a:lnTo>
                    <a:pt x="0" y="25624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962146" cy="294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3697226"/>
            <a:ext cx="5070039" cy="5071653"/>
            <a:chOff x="0" y="0"/>
            <a:chExt cx="1335319" cy="1335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51432" y="1494930"/>
            <a:ext cx="1478545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62" indent="-539781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T Hoves Bold"/>
              </a:rPr>
              <a:t>Benefits of wireframing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660221" y="6521154"/>
            <a:ext cx="3806998" cy="1689193"/>
            <a:chOff x="0" y="0"/>
            <a:chExt cx="5075997" cy="225225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9050"/>
              <a:ext cx="5075997" cy="755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19"/>
                </a:lnSpc>
                <a:spcBef>
                  <a:spcPct val="0"/>
                </a:spcBef>
              </a:pPr>
              <a:r>
                <a:rPr lang="en-US" sz="3599" u="none">
                  <a:solidFill>
                    <a:srgbClr val="2A2E3A"/>
                  </a:solidFill>
                  <a:latin typeface="Helios Bold"/>
                </a:rPr>
                <a:t>Goal # 1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90182"/>
              <a:ext cx="5075997" cy="1362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2A2E3A"/>
                  </a:solidFill>
                  <a:latin typeface="Helios"/>
                </a:rPr>
                <a:t>Provides clarity and focus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08980" y="3697226"/>
            <a:ext cx="5070039" cy="5071653"/>
            <a:chOff x="0" y="0"/>
            <a:chExt cx="1335319" cy="133574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240501" y="6521154"/>
            <a:ext cx="3806998" cy="1165318"/>
            <a:chOff x="0" y="0"/>
            <a:chExt cx="5075997" cy="155375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9050"/>
              <a:ext cx="5075997" cy="755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19"/>
                </a:lnSpc>
                <a:spcBef>
                  <a:spcPct val="0"/>
                </a:spcBef>
              </a:pPr>
              <a:r>
                <a:rPr lang="en-US" sz="3599" u="none">
                  <a:solidFill>
                    <a:srgbClr val="2A2E3A"/>
                  </a:solidFill>
                  <a:latin typeface="Helios Bold"/>
                </a:rPr>
                <a:t>Goal # 2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90182"/>
              <a:ext cx="5075997" cy="6635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2A2E3A"/>
                  </a:solidFill>
                  <a:latin typeface="Helios"/>
                </a:rPr>
                <a:t>Design testing tool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89261" y="3697226"/>
            <a:ext cx="5070039" cy="5071653"/>
            <a:chOff x="0" y="0"/>
            <a:chExt cx="1335319" cy="133574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820781" y="6521154"/>
            <a:ext cx="3806998" cy="1689193"/>
            <a:chOff x="0" y="0"/>
            <a:chExt cx="5075997" cy="2252258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19050"/>
              <a:ext cx="5075997" cy="755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19"/>
                </a:lnSpc>
                <a:spcBef>
                  <a:spcPct val="0"/>
                </a:spcBef>
              </a:pPr>
              <a:r>
                <a:rPr lang="en-US" sz="3599" u="none">
                  <a:solidFill>
                    <a:srgbClr val="2A2E3A"/>
                  </a:solidFill>
                  <a:latin typeface="Helios Bold"/>
                </a:rPr>
                <a:t>Goal # 3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890182"/>
              <a:ext cx="5075997" cy="1362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2A2E3A"/>
                  </a:solidFill>
                  <a:latin typeface="Helios"/>
                </a:rPr>
                <a:t> It Selves as a good design foundation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963877" y="4719229"/>
            <a:ext cx="1199685" cy="1199685"/>
            <a:chOff x="0" y="0"/>
            <a:chExt cx="1599580" cy="1599580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479047" y="397031"/>
              <a:ext cx="641486" cy="805519"/>
            </a:xfrm>
            <a:custGeom>
              <a:avLst/>
              <a:gdLst/>
              <a:ahLst/>
              <a:cxnLst/>
              <a:rect r="r" b="b" t="t" l="l"/>
              <a:pathLst>
                <a:path h="805519" w="641486">
                  <a:moveTo>
                    <a:pt x="0" y="0"/>
                  </a:moveTo>
                  <a:lnTo>
                    <a:pt x="641486" y="0"/>
                  </a:lnTo>
                  <a:lnTo>
                    <a:pt x="641486" y="805519"/>
                  </a:lnTo>
                  <a:lnTo>
                    <a:pt x="0" y="805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544157" y="4719229"/>
            <a:ext cx="1199685" cy="1199685"/>
            <a:chOff x="0" y="0"/>
            <a:chExt cx="1599580" cy="1599580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36" id="36"/>
            <p:cNvSpPr/>
            <p:nvPr/>
          </p:nvSpPr>
          <p:spPr>
            <a:xfrm flipH="false" flipV="false" rot="0">
              <a:off x="408130" y="460826"/>
              <a:ext cx="783321" cy="677929"/>
            </a:xfrm>
            <a:custGeom>
              <a:avLst/>
              <a:gdLst/>
              <a:ahLst/>
              <a:cxnLst/>
              <a:rect r="r" b="b" t="t" l="l"/>
              <a:pathLst>
                <a:path h="677929" w="783321">
                  <a:moveTo>
                    <a:pt x="0" y="0"/>
                  </a:moveTo>
                  <a:lnTo>
                    <a:pt x="783321" y="0"/>
                  </a:lnTo>
                  <a:lnTo>
                    <a:pt x="783321" y="677929"/>
                  </a:lnTo>
                  <a:lnTo>
                    <a:pt x="0" y="677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4124438" y="4719229"/>
            <a:ext cx="1199685" cy="1199685"/>
            <a:chOff x="0" y="0"/>
            <a:chExt cx="1599580" cy="1599580"/>
          </a:xfrm>
        </p:grpSpPr>
        <p:grpSp>
          <p:nvGrpSpPr>
            <p:cNvPr name="Group 38" id="38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41" id="41"/>
            <p:cNvSpPr/>
            <p:nvPr/>
          </p:nvSpPr>
          <p:spPr>
            <a:xfrm flipH="false" flipV="false" rot="0">
              <a:off x="367408" y="479827"/>
              <a:ext cx="864764" cy="639925"/>
            </a:xfrm>
            <a:custGeom>
              <a:avLst/>
              <a:gdLst/>
              <a:ahLst/>
              <a:cxnLst/>
              <a:rect r="r" b="b" t="t" l="l"/>
              <a:pathLst>
                <a:path h="639925" w="864764">
                  <a:moveTo>
                    <a:pt x="0" y="0"/>
                  </a:moveTo>
                  <a:lnTo>
                    <a:pt x="864764" y="0"/>
                  </a:lnTo>
                  <a:lnTo>
                    <a:pt x="864764" y="639926"/>
                  </a:lnTo>
                  <a:lnTo>
                    <a:pt x="0" y="6399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3814230" y="9258300"/>
            <a:ext cx="5765006" cy="1028700"/>
            <a:chOff x="0" y="0"/>
            <a:chExt cx="1049690" cy="18730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588410" y="15541"/>
            <a:ext cx="15080946" cy="10271459"/>
            <a:chOff x="0" y="0"/>
            <a:chExt cx="5475623" cy="37293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4447117" y="-331087"/>
            <a:ext cx="7681766" cy="3540443"/>
            <a:chOff x="0" y="0"/>
            <a:chExt cx="406400" cy="1873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1341793" y="2694316"/>
            <a:ext cx="522656" cy="294374"/>
            <a:chOff x="0" y="0"/>
            <a:chExt cx="812800" cy="4577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5400000">
            <a:off x="1335402" y="5780785"/>
            <a:ext cx="551923" cy="310858"/>
            <a:chOff x="0" y="0"/>
            <a:chExt cx="812800" cy="4577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044683" y="1429610"/>
            <a:ext cx="1424665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B.   UI elements and color choice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810618" y="-26192"/>
            <a:ext cx="4477382" cy="10287000"/>
          </a:xfrm>
          <a:custGeom>
            <a:avLst/>
            <a:gdLst/>
            <a:ahLst/>
            <a:cxnLst/>
            <a:rect r="r" b="b" t="t" l="l"/>
            <a:pathLst>
              <a:path h="10287000" w="4477382">
                <a:moveTo>
                  <a:pt x="0" y="0"/>
                </a:moveTo>
                <a:lnTo>
                  <a:pt x="4477382" y="0"/>
                </a:lnTo>
                <a:lnTo>
                  <a:pt x="447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8" t="0" r="-45691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373603" y="3484416"/>
            <a:ext cx="3319040" cy="1800157"/>
          </a:xfrm>
          <a:custGeom>
            <a:avLst/>
            <a:gdLst/>
            <a:ahLst/>
            <a:cxnLst/>
            <a:rect r="r" b="b" t="t" l="l"/>
            <a:pathLst>
              <a:path h="1800157" w="3319040">
                <a:moveTo>
                  <a:pt x="0" y="0"/>
                </a:moveTo>
                <a:lnTo>
                  <a:pt x="3319039" y="0"/>
                </a:lnTo>
                <a:lnTo>
                  <a:pt x="3319039" y="1800157"/>
                </a:lnTo>
                <a:lnTo>
                  <a:pt x="0" y="1800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6955106" y="3312966"/>
            <a:ext cx="5159665" cy="1779884"/>
          </a:xfrm>
          <a:custGeom>
            <a:avLst/>
            <a:gdLst/>
            <a:ahLst/>
            <a:cxnLst/>
            <a:rect r="r" b="b" t="t" l="l"/>
            <a:pathLst>
              <a:path h="1779884" w="5159665">
                <a:moveTo>
                  <a:pt x="0" y="0"/>
                </a:moveTo>
                <a:lnTo>
                  <a:pt x="5159664" y="0"/>
                </a:lnTo>
                <a:lnTo>
                  <a:pt x="5159664" y="1779884"/>
                </a:lnTo>
                <a:lnTo>
                  <a:pt x="0" y="177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2373603" y="6554968"/>
            <a:ext cx="4067635" cy="3506801"/>
          </a:xfrm>
          <a:custGeom>
            <a:avLst/>
            <a:gdLst/>
            <a:ahLst/>
            <a:cxnLst/>
            <a:rect r="r" b="b" t="t" l="l"/>
            <a:pathLst>
              <a:path h="3506801" w="4067635">
                <a:moveTo>
                  <a:pt x="0" y="0"/>
                </a:moveTo>
                <a:lnTo>
                  <a:pt x="4067635" y="0"/>
                </a:lnTo>
                <a:lnTo>
                  <a:pt x="4067635" y="3506801"/>
                </a:lnTo>
                <a:lnTo>
                  <a:pt x="0" y="35068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869" r="0" b="-2869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857100" y="153684"/>
            <a:ext cx="12627597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A20E20"/>
                </a:solidFill>
                <a:latin typeface="TT Hoves Bold"/>
              </a:rPr>
              <a:t>2. UI/UX DESIGN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590270" y="2503975"/>
            <a:ext cx="567759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 Bold"/>
              </a:rPr>
              <a:t>Buttons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373603" y="5584053"/>
            <a:ext cx="9504457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 Bold"/>
              </a:rPr>
              <a:t>Text Fields, Input Boxes and forms: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588410" y="15541"/>
            <a:ext cx="15080946" cy="10271459"/>
            <a:chOff x="0" y="0"/>
            <a:chExt cx="5475623" cy="37293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4447117" y="-331087"/>
            <a:ext cx="7681766" cy="3540443"/>
            <a:chOff x="0" y="0"/>
            <a:chExt cx="406400" cy="1873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1163489" y="597309"/>
            <a:ext cx="551923" cy="310858"/>
            <a:chOff x="0" y="0"/>
            <a:chExt cx="812800" cy="4577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5400000">
            <a:off x="1474347" y="7393799"/>
            <a:ext cx="551923" cy="310858"/>
            <a:chOff x="0" y="0"/>
            <a:chExt cx="812800" cy="4577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457791"/>
            </a:xfrm>
            <a:custGeom>
              <a:avLst/>
              <a:gdLst/>
              <a:ahLst/>
              <a:cxnLst/>
              <a:rect r="r" b="b" t="t" l="l"/>
              <a:pathLst>
                <a:path h="457791" w="812800">
                  <a:moveTo>
                    <a:pt x="406400" y="457791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57791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13649"/>
              <a:ext cx="558800" cy="2315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810618" y="-26192"/>
            <a:ext cx="4477382" cy="10287000"/>
          </a:xfrm>
          <a:custGeom>
            <a:avLst/>
            <a:gdLst/>
            <a:ahLst/>
            <a:cxnLst/>
            <a:rect r="r" b="b" t="t" l="l"/>
            <a:pathLst>
              <a:path h="10287000" w="4477382">
                <a:moveTo>
                  <a:pt x="0" y="0"/>
                </a:moveTo>
                <a:lnTo>
                  <a:pt x="4477382" y="0"/>
                </a:lnTo>
                <a:lnTo>
                  <a:pt x="447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8" t="0" r="-45691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477382" y="1709455"/>
            <a:ext cx="3821683" cy="5135876"/>
          </a:xfrm>
          <a:custGeom>
            <a:avLst/>
            <a:gdLst/>
            <a:ahLst/>
            <a:cxnLst/>
            <a:rect r="r" b="b" t="t" l="l"/>
            <a:pathLst>
              <a:path h="5135876" w="3821683">
                <a:moveTo>
                  <a:pt x="0" y="0"/>
                </a:moveTo>
                <a:lnTo>
                  <a:pt x="3821683" y="0"/>
                </a:lnTo>
                <a:lnTo>
                  <a:pt x="3821683" y="5135876"/>
                </a:lnTo>
                <a:lnTo>
                  <a:pt x="0" y="51358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89" t="-15166" r="-4989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581239" y="8310229"/>
            <a:ext cx="1583370" cy="1583370"/>
          </a:xfrm>
          <a:custGeom>
            <a:avLst/>
            <a:gdLst/>
            <a:ahLst/>
            <a:cxnLst/>
            <a:rect r="r" b="b" t="t" l="l"/>
            <a:pathLst>
              <a:path h="1583370" w="1583370">
                <a:moveTo>
                  <a:pt x="0" y="0"/>
                </a:moveTo>
                <a:lnTo>
                  <a:pt x="1583371" y="0"/>
                </a:lnTo>
                <a:lnTo>
                  <a:pt x="1583371" y="1583370"/>
                </a:lnTo>
                <a:lnTo>
                  <a:pt x="0" y="15833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624829" y="8366811"/>
            <a:ext cx="1526788" cy="1526788"/>
          </a:xfrm>
          <a:custGeom>
            <a:avLst/>
            <a:gdLst/>
            <a:ahLst/>
            <a:cxnLst/>
            <a:rect r="r" b="b" t="t" l="l"/>
            <a:pathLst>
              <a:path h="1526788" w="1526788">
                <a:moveTo>
                  <a:pt x="0" y="0"/>
                </a:moveTo>
                <a:lnTo>
                  <a:pt x="1526789" y="0"/>
                </a:lnTo>
                <a:lnTo>
                  <a:pt x="1526789" y="1526788"/>
                </a:lnTo>
                <a:lnTo>
                  <a:pt x="0" y="15267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8608943" y="8212434"/>
            <a:ext cx="1681165" cy="1681165"/>
          </a:xfrm>
          <a:custGeom>
            <a:avLst/>
            <a:gdLst/>
            <a:ahLst/>
            <a:cxnLst/>
            <a:rect r="r" b="b" t="t" l="l"/>
            <a:pathLst>
              <a:path h="1681165" w="1681165">
                <a:moveTo>
                  <a:pt x="0" y="0"/>
                </a:moveTo>
                <a:lnTo>
                  <a:pt x="1681165" y="0"/>
                </a:lnTo>
                <a:lnTo>
                  <a:pt x="1681165" y="1681165"/>
                </a:lnTo>
                <a:lnTo>
                  <a:pt x="0" y="16811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378176" y="429260"/>
            <a:ext cx="9504457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 Bold"/>
              </a:rPr>
              <a:t>Progression Bar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70450" y="7197066"/>
            <a:ext cx="9504457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 Bold"/>
              </a:rPr>
              <a:t>Icons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87623" y="9258300"/>
            <a:ext cx="5765006" cy="1028700"/>
            <a:chOff x="0" y="0"/>
            <a:chExt cx="104969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850859" y="1905000"/>
            <a:ext cx="5352257" cy="5847636"/>
          </a:xfrm>
          <a:custGeom>
            <a:avLst/>
            <a:gdLst/>
            <a:ahLst/>
            <a:cxnLst/>
            <a:rect r="r" b="b" t="t" l="l"/>
            <a:pathLst>
              <a:path h="5847636" w="5352257">
                <a:moveTo>
                  <a:pt x="0" y="0"/>
                </a:moveTo>
                <a:lnTo>
                  <a:pt x="5352257" y="0"/>
                </a:lnTo>
                <a:lnTo>
                  <a:pt x="5352257" y="5847636"/>
                </a:lnTo>
                <a:lnTo>
                  <a:pt x="0" y="5847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82708" y="1911649"/>
            <a:ext cx="5386688" cy="5840987"/>
          </a:xfrm>
          <a:custGeom>
            <a:avLst/>
            <a:gdLst/>
            <a:ahLst/>
            <a:cxnLst/>
            <a:rect r="r" b="b" t="t" l="l"/>
            <a:pathLst>
              <a:path h="5840987" w="5386688">
                <a:moveTo>
                  <a:pt x="0" y="0"/>
                </a:moveTo>
                <a:lnTo>
                  <a:pt x="5386689" y="0"/>
                </a:lnTo>
                <a:lnTo>
                  <a:pt x="5386689" y="5840987"/>
                </a:lnTo>
                <a:lnTo>
                  <a:pt x="0" y="5840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459353" y="1775371"/>
            <a:ext cx="1898527" cy="5930346"/>
          </a:xfrm>
          <a:custGeom>
            <a:avLst/>
            <a:gdLst/>
            <a:ahLst/>
            <a:cxnLst/>
            <a:rect r="r" b="b" t="t" l="l"/>
            <a:pathLst>
              <a:path h="5930346" w="1898527">
                <a:moveTo>
                  <a:pt x="0" y="0"/>
                </a:moveTo>
                <a:lnTo>
                  <a:pt x="1898527" y="0"/>
                </a:lnTo>
                <a:lnTo>
                  <a:pt x="1898527" y="5930346"/>
                </a:lnTo>
                <a:lnTo>
                  <a:pt x="0" y="59303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714629" y="1905000"/>
            <a:ext cx="1855785" cy="5800717"/>
          </a:xfrm>
          <a:custGeom>
            <a:avLst/>
            <a:gdLst/>
            <a:ahLst/>
            <a:cxnLst/>
            <a:rect r="r" b="b" t="t" l="l"/>
            <a:pathLst>
              <a:path h="5800717" w="1855785">
                <a:moveTo>
                  <a:pt x="0" y="0"/>
                </a:moveTo>
                <a:lnTo>
                  <a:pt x="1855784" y="0"/>
                </a:lnTo>
                <a:lnTo>
                  <a:pt x="1855784" y="5800717"/>
                </a:lnTo>
                <a:lnTo>
                  <a:pt x="0" y="58007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16362" y="1905000"/>
            <a:ext cx="1886243" cy="5802971"/>
          </a:xfrm>
          <a:custGeom>
            <a:avLst/>
            <a:gdLst/>
            <a:ahLst/>
            <a:cxnLst/>
            <a:rect r="r" b="b" t="t" l="l"/>
            <a:pathLst>
              <a:path h="5802971" w="1886243">
                <a:moveTo>
                  <a:pt x="0" y="0"/>
                </a:moveTo>
                <a:lnTo>
                  <a:pt x="1886243" y="0"/>
                </a:lnTo>
                <a:lnTo>
                  <a:pt x="1886243" y="5802971"/>
                </a:lnTo>
                <a:lnTo>
                  <a:pt x="0" y="58029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257175"/>
            <a:ext cx="737185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20E20"/>
                </a:solidFill>
                <a:latin typeface="TT Hoves Bold"/>
              </a:rPr>
              <a:t>C.  Visual Design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DAGHweHgm0k</dc:identifier>
  <dcterms:modified xsi:type="dcterms:W3CDTF">2011-08-01T06:04:30Z</dcterms:modified>
  <cp:revision>1</cp:revision>
  <dc:title>Blank Company Profile Business Presentation in Red Maroon White Geometric Style</dc:title>
</cp:coreProperties>
</file>

<file path=docProps/thumbnail.jpeg>
</file>